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306" r:id="rId18"/>
    <p:sldId id="307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embeddedFontLst>
    <p:embeddedFont>
      <p:font typeface="Times" panose="02020603050405020304" pitchFamily="18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92" autoAdjust="0"/>
  </p:normalViewPr>
  <p:slideViewPr>
    <p:cSldViewPr snapToGrid="0">
      <p:cViewPr varScale="1">
        <p:scale>
          <a:sx n="96" d="100"/>
          <a:sy n="96" d="100"/>
        </p:scale>
        <p:origin x="19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9" name="Google Shape;3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211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92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nervous system is what allows the chicken to feel pain.</a:t>
            </a:r>
            <a:endParaRPr dirty="0"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The gizzard</a:t>
            </a:r>
            <a:r>
              <a:rPr lang="en-US" baseline="0" dirty="0" smtClean="0"/>
              <a:t> is part of the chicken’s stomach that helps break food down.</a:t>
            </a:r>
            <a:endParaRPr dirty="0"/>
          </a:p>
        </p:txBody>
      </p:sp>
      <p:sp>
        <p:nvSpPr>
          <p:cNvPr id="462" name="Google Shape;4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The egg tooth is a hard part</a:t>
            </a:r>
            <a:r>
              <a:rPr lang="en-US" baseline="0" dirty="0" smtClean="0"/>
              <a:t> of the beak that will help the chicks break out of their shells. Chickens have several eyelids that give them extra protection against dust and dirt.</a:t>
            </a:r>
            <a:endParaRPr dirty="0"/>
          </a:p>
        </p:txBody>
      </p:sp>
      <p:sp>
        <p:nvSpPr>
          <p:cNvPr id="498" name="Google Shape;4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The comb is what sits on to</a:t>
            </a:r>
            <a:r>
              <a:rPr lang="en-US" baseline="0" dirty="0" smtClean="0"/>
              <a:t>p of a chicken’s head. It’s often red and plump.</a:t>
            </a:r>
            <a:endParaRPr dirty="0"/>
          </a:p>
        </p:txBody>
      </p:sp>
      <p:sp>
        <p:nvSpPr>
          <p:cNvPr id="522" name="Google Shape;5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The air</a:t>
            </a:r>
            <a:r>
              <a:rPr lang="en-US" baseline="0" dirty="0" smtClean="0"/>
              <a:t> cell is an empty space located on the long ends of the egg.</a:t>
            </a:r>
            <a:endParaRPr dirty="0"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4" name="Google Shape;6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9" name="Google Shape;3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 rot="5400000">
            <a:off x="2095500" y="-114300"/>
            <a:ext cx="4953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 rot="5400000">
            <a:off x="4495800" y="2286000"/>
            <a:ext cx="6324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 rot="5400000">
            <a:off x="304800" y="304800"/>
            <a:ext cx="6324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None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Times"/>
              <a:buNone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Century Gothic"/>
              <a:buChar char="•"/>
              <a:defRPr sz="2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Century Gothic"/>
              <a:buChar char="•"/>
              <a:defRPr sz="2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None/>
              <a:defRPr sz="20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None/>
              <a:defRPr sz="1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None/>
              <a:defRPr sz="20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None/>
              <a:defRPr sz="1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99"/>
              </a:buClr>
              <a:buSzPts val="1200"/>
              <a:buFont typeface="Times"/>
              <a:buNone/>
              <a:defRPr sz="12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6699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99"/>
              </a:buClr>
              <a:buSzPts val="1200"/>
              <a:buFont typeface="Times"/>
              <a:buNone/>
              <a:defRPr sz="12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6699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ptbluePETA2title_fla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8390" y="0"/>
            <a:ext cx="9278590" cy="6934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dontchangethislink.peardeckmagic.zone?eyJ0eXBlIjoiZ29vZ2xlLXNsaWRlcy1hZGRvbi1yZXNwb25zZS1mb290ZXIiLCJsYXN0RWRpdGVkQnkiOiIxMDU5MzA0ODIwMTY3OTk1NDc3NTgiLCJwcmVzZW50YXRpb25JZCI6IjFWU3Y1cVZoa21EcDV4U29LZk1uRVlJRnVvNGRrRDhhRDdKalJqTzB3T280IiwiY29udGVudElkIjoiY3VzdG9tLXJlc3BvbnNlLW11bHRpcGxlQ2hvaWNlIiwic2xpZGVJZCI6ImdiNWViMGNkZTliXzBfNTkiLCJjb250ZW50SW5zdGFuY2VJZCI6IjFWU3Y1cVZoa21EcDV4U29LZk1uRVlJRnVvNGRrRDhhRDdKalJqTzB3T280LzFiZmRkZDRmLTBiZjgtNGU4OC1hMTMwLWIwMGQ0YThmYTVmNCJ9pearId=magic-pear-metadata-identifier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teachkind.org" TargetMode="External"/><Relationship Id="rId5" Type="http://schemas.openxmlformats.org/officeDocument/2006/relationships/hyperlink" Target="teachkind.or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5NzI1OTA4NTEyNjA3NjA4NDgiLCJwcmVzZW50YXRpb25JZCI6IjFnbl9Zdk96ckRQTzlaajVTZGVoR3ZxM3N6dnJTYW1jM2p0T0FNbmZXVVA4IiwiY29udGVudElkIjoiY3VzdG9tLXJlc3BvbnNlLWZyZWVSZXNwb25zZS10ZXh0Iiwic2xpZGVJZCI6InAxMCIsImNvbnRlbnRJbnN0YW5jZUlkIjoiMWduX1l2T3pyRFBPOVpqNVNkZWhHdnEzc3p2clNhbWMzanRPQU1uZldVUDgvM2QzOGVjMjMtZjNlOS00YmM1LWE5ZjItMjE1ZTQzYzNkNWEyIn0=pearId=magic-pear-metadata-identifier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0" y="676375"/>
            <a:ext cx="9144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400" dirty="0"/>
              <a:t>The </a:t>
            </a:r>
            <a:r>
              <a:rPr lang="en-US" sz="9400" dirty="0" smtClean="0"/>
              <a:t>Hatching of </a:t>
            </a:r>
            <a:r>
              <a:rPr lang="en-US" sz="9400" dirty="0"/>
              <a:t>a </a:t>
            </a:r>
            <a:r>
              <a:rPr lang="en-US" sz="9400" dirty="0" smtClean="0"/>
              <a:t>Chick</a:t>
            </a:r>
            <a:r>
              <a:rPr lang="en-US" sz="94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5">
            <a:alphaModFix/>
          </a:blip>
          <a:srcRect l="14661" r="30212"/>
          <a:stretch/>
        </p:blipFill>
        <p:spPr>
          <a:xfrm>
            <a:off x="3243777" y="3376625"/>
            <a:ext cx="2731950" cy="33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8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If you were </a:t>
            </a:r>
            <a:r>
              <a:rPr lang="en-US" dirty="0"/>
              <a:t>a </a:t>
            </a:r>
            <a:r>
              <a:rPr lang="en-US" dirty="0" smtClean="0"/>
              <a:t>chicken ...</a:t>
            </a:r>
            <a:endParaRPr dirty="0"/>
          </a:p>
        </p:txBody>
      </p:sp>
      <p:sp>
        <p:nvSpPr>
          <p:cNvPr id="362" name="Google Shape;362;p4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2825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would </a:t>
            </a:r>
            <a:r>
              <a:rPr lang="en-US" dirty="0">
                <a:solidFill>
                  <a:schemeClr val="accent2"/>
                </a:solidFill>
              </a:rPr>
              <a:t>you rather live </a:t>
            </a:r>
            <a:r>
              <a:rPr lang="en-US" dirty="0" smtClean="0">
                <a:solidFill>
                  <a:schemeClr val="accent2"/>
                </a:solidFill>
              </a:rPr>
              <a:t>crowded together in </a:t>
            </a:r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</a:rPr>
              <a:t>small cage </a:t>
            </a:r>
            <a:r>
              <a:rPr lang="en-US" dirty="0">
                <a:solidFill>
                  <a:schemeClr val="accent2"/>
                </a:solidFill>
              </a:rPr>
              <a:t>with other </a:t>
            </a:r>
            <a:r>
              <a:rPr lang="en-US" dirty="0" smtClean="0">
                <a:solidFill>
                  <a:schemeClr val="accent2"/>
                </a:solidFill>
              </a:rPr>
              <a:t>chickens </a:t>
            </a: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	   or 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in </a:t>
            </a:r>
            <a:r>
              <a:rPr lang="en-US" dirty="0">
                <a:solidFill>
                  <a:schemeClr val="accent2"/>
                </a:solidFill>
              </a:rPr>
              <a:t>a sanctuary </a:t>
            </a:r>
            <a:r>
              <a:rPr lang="en-US" dirty="0" smtClean="0">
                <a:solidFill>
                  <a:schemeClr val="accent2"/>
                </a:solidFill>
              </a:rPr>
              <a:t>with plenty </a:t>
            </a: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room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 smtClean="0">
                <a:solidFill>
                  <a:schemeClr val="accent2"/>
                </a:solidFill>
              </a:rPr>
              <a:t>run around?</a:t>
            </a:r>
            <a:endParaRPr dirty="0">
              <a:solidFill>
                <a:schemeClr val="accent2"/>
              </a:solidFill>
              <a:highlight>
                <a:srgbClr val="00FFFF"/>
              </a:highlight>
            </a:endParaRPr>
          </a:p>
        </p:txBody>
      </p:sp>
      <p:sp>
        <p:nvSpPr>
          <p:cNvPr id="364" name="Google Shape;364;p4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48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9700" y="1831322"/>
            <a:ext cx="4097839" cy="272924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9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49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9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8909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Adult female chickens are called </a:t>
            </a:r>
            <a:r>
              <a:rPr lang="en-US" u="sng">
                <a:solidFill>
                  <a:schemeClr val="accent2"/>
                </a:solidFill>
              </a:rPr>
              <a:t>hens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Adult male chickens are called </a:t>
            </a:r>
            <a:r>
              <a:rPr lang="en-US" u="sng">
                <a:solidFill>
                  <a:schemeClr val="accent2"/>
                </a:solidFill>
              </a:rPr>
              <a:t>roosters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Young chickens are called </a:t>
            </a:r>
            <a:r>
              <a:rPr lang="en-US" u="sng">
                <a:solidFill>
                  <a:schemeClr val="accent2"/>
                </a:solidFill>
              </a:rPr>
              <a:t>chicks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77" name="Google Shape;377;p4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3678" y="1889400"/>
            <a:ext cx="3861052" cy="269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0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0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hen sits on </a:t>
            </a:r>
            <a:r>
              <a:rPr lang="en-US" dirty="0" smtClean="0">
                <a:solidFill>
                  <a:schemeClr val="accent2"/>
                </a:solidFill>
              </a:rPr>
              <a:t>her </a:t>
            </a:r>
            <a:r>
              <a:rPr lang="en-US" dirty="0">
                <a:solidFill>
                  <a:schemeClr val="accent2"/>
                </a:solidFill>
              </a:rPr>
              <a:t>eggs until they hatch. </a:t>
            </a:r>
            <a:r>
              <a:rPr lang="en-US" dirty="0" smtClean="0">
                <a:solidFill>
                  <a:schemeClr val="accent2"/>
                </a:solidFill>
              </a:rPr>
              <a:t>She only </a:t>
            </a:r>
            <a:r>
              <a:rPr lang="en-US" dirty="0">
                <a:solidFill>
                  <a:schemeClr val="accent2"/>
                </a:solidFill>
              </a:rPr>
              <a:t>leaves the eggs </a:t>
            </a:r>
            <a:r>
              <a:rPr lang="en-US" dirty="0" smtClean="0">
                <a:solidFill>
                  <a:schemeClr val="accent2"/>
                </a:solidFill>
              </a:rPr>
              <a:t>for a short time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 smtClean="0">
                <a:solidFill>
                  <a:schemeClr val="accent2"/>
                </a:solidFill>
              </a:rPr>
              <a:t>go eat </a:t>
            </a:r>
            <a:r>
              <a:rPr lang="en-US" dirty="0">
                <a:solidFill>
                  <a:schemeClr val="accent2"/>
                </a:solidFill>
              </a:rPr>
              <a:t>and drink. She returns quickly to keep her eggs warm.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79" y="3227205"/>
            <a:ext cx="3800741" cy="271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457200" y="118395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u="sng" dirty="0">
                <a:solidFill>
                  <a:schemeClr val="accent2"/>
                </a:solidFill>
              </a:rPr>
              <a:t>embryo</a:t>
            </a:r>
            <a:r>
              <a:rPr lang="en-US" dirty="0">
                <a:solidFill>
                  <a:schemeClr val="accent2"/>
                </a:solidFill>
              </a:rPr>
              <a:t> develops inside the </a:t>
            </a:r>
            <a:r>
              <a:rPr lang="en-US" dirty="0" smtClean="0">
                <a:solidFill>
                  <a:schemeClr val="accent2"/>
                </a:solidFill>
              </a:rPr>
              <a:t>eggshell </a:t>
            </a:r>
            <a:r>
              <a:rPr lang="en-US" dirty="0">
                <a:solidFill>
                  <a:schemeClr val="accent2"/>
                </a:solidFill>
              </a:rPr>
              <a:t>for 21 days </a:t>
            </a:r>
            <a:r>
              <a:rPr lang="en-US" dirty="0" smtClean="0">
                <a:solidFill>
                  <a:schemeClr val="accent2"/>
                </a:solidFill>
              </a:rPr>
              <a:t>until, finally, the </a:t>
            </a:r>
            <a:r>
              <a:rPr lang="en-US" dirty="0">
                <a:solidFill>
                  <a:schemeClr val="accent2"/>
                </a:solidFill>
              </a:rPr>
              <a:t>chick pecks </a:t>
            </a:r>
            <a:r>
              <a:rPr lang="en-US" dirty="0" smtClean="0">
                <a:solidFill>
                  <a:schemeClr val="accent2"/>
                </a:solidFill>
              </a:rPr>
              <a:t>a hole in the </a:t>
            </a:r>
            <a:r>
              <a:rPr lang="en-US" dirty="0">
                <a:solidFill>
                  <a:schemeClr val="accent2"/>
                </a:solidFill>
              </a:rPr>
              <a:t>eggshell and </a:t>
            </a:r>
            <a:r>
              <a:rPr lang="en-US" dirty="0" smtClean="0">
                <a:solidFill>
                  <a:schemeClr val="accent2"/>
                </a:solidFill>
              </a:rPr>
              <a:t> hatches.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99" name="Google Shape;39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675" y="1597910"/>
            <a:ext cx="4421850" cy="29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457200" y="118395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While the eggs are developing, the mother hen rotates them to keep them healthy. She also softly clucks to them.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9" y="1600676"/>
            <a:ext cx="4664271" cy="27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4821382" y="11733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Mother hens protect their chicks and shield them from rain with their wings. Calling a frightened person a “chicken” is wrong. 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9" name="Google Shape;378;p4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033" y="1630116"/>
            <a:ext cx="4248967" cy="283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0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2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2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2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</a:t>
            </a:r>
            <a:endParaRPr/>
          </a:p>
        </p:txBody>
      </p:sp>
      <p:sp>
        <p:nvSpPr>
          <p:cNvPr id="409" name="Google Shape;409;p52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brain, eyes, and nervous system begin to form.</a:t>
            </a:r>
            <a:endParaRPr sz="1200">
              <a:solidFill>
                <a:schemeClr val="accent2"/>
              </a:solidFill>
              <a:highlight>
                <a:srgbClr val="00FFFF"/>
              </a:highlight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4014"/>
            <a:ext cx="3810002" cy="380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3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2</a:t>
            </a:r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heart begins to </a:t>
            </a:r>
            <a:r>
              <a:rPr lang="en-US" dirty="0" smtClean="0">
                <a:solidFill>
                  <a:schemeClr val="accent2"/>
                </a:solidFill>
              </a:rPr>
              <a:t>form—and </a:t>
            </a:r>
            <a:r>
              <a:rPr lang="en-US" dirty="0">
                <a:solidFill>
                  <a:schemeClr val="accent2"/>
                </a:solidFill>
              </a:rPr>
              <a:t>beat! </a:t>
            </a:r>
            <a:r>
              <a:rPr lang="en-US" dirty="0" smtClean="0">
                <a:solidFill>
                  <a:schemeClr val="accent2"/>
                </a:solidFill>
              </a:rPr>
              <a:t>Ears </a:t>
            </a:r>
            <a:r>
              <a:rPr lang="en-US" dirty="0">
                <a:solidFill>
                  <a:schemeClr val="accent2"/>
                </a:solidFill>
              </a:rPr>
              <a:t>also 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4000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4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3</a:t>
            </a:r>
            <a:endParaRPr/>
          </a:p>
        </p:txBody>
      </p:sp>
      <p:sp>
        <p:nvSpPr>
          <p:cNvPr id="433" name="Google Shape;433;p5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4370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tongue begins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tail appears.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ings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legs are starting to grow.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Other </a:t>
            </a:r>
            <a:r>
              <a:rPr lang="en-US" dirty="0">
                <a:solidFill>
                  <a:schemeClr val="accent2"/>
                </a:solidFill>
              </a:rPr>
              <a:t>organs </a:t>
            </a:r>
            <a:r>
              <a:rPr lang="en-US" dirty="0" smtClean="0">
                <a:solidFill>
                  <a:schemeClr val="accent2"/>
                </a:solidFill>
              </a:rPr>
              <a:t>(the </a:t>
            </a:r>
            <a:r>
              <a:rPr lang="en-US" dirty="0">
                <a:solidFill>
                  <a:schemeClr val="accent2"/>
                </a:solidFill>
              </a:rPr>
              <a:t>liver, kidneys, and </a:t>
            </a:r>
            <a:r>
              <a:rPr lang="en-US" dirty="0" smtClean="0">
                <a:solidFill>
                  <a:schemeClr val="accent2"/>
                </a:solidFill>
              </a:rPr>
              <a:t>lungs) start to appear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5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5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4</a:t>
            </a:r>
            <a:endParaRPr/>
          </a:p>
        </p:txBody>
      </p:sp>
      <p:sp>
        <p:nvSpPr>
          <p:cNvPr id="445" name="Google Shape;445;p55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Toes </a:t>
            </a:r>
            <a:r>
              <a:rPr lang="en-US" dirty="0">
                <a:solidFill>
                  <a:schemeClr val="accent2"/>
                </a:solidFill>
              </a:rPr>
              <a:t>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46" name="Google Shape;446;p55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4025"/>
            <a:ext cx="3810002" cy="380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Attention, </a:t>
            </a:r>
            <a:r>
              <a:rPr lang="en-US" dirty="0"/>
              <a:t>kind teachers:</a:t>
            </a:r>
            <a:endParaRPr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457200" y="821410"/>
            <a:ext cx="8229600" cy="468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Thank you for exploring </a:t>
            </a:r>
            <a:r>
              <a:rPr lang="en-US" dirty="0" smtClean="0">
                <a:solidFill>
                  <a:schemeClr val="accent2"/>
                </a:solidFill>
              </a:rPr>
              <a:t>alternatives </a:t>
            </a:r>
            <a:r>
              <a:rPr lang="en-US" dirty="0">
                <a:solidFill>
                  <a:schemeClr val="accent2"/>
                </a:solidFill>
              </a:rPr>
              <a:t>to chick-hatching projects! The following slide show is </a:t>
            </a:r>
            <a:r>
              <a:rPr lang="en-US" dirty="0" smtClean="0">
                <a:solidFill>
                  <a:schemeClr val="accent2"/>
                </a:solidFill>
              </a:rPr>
              <a:t>designed for use </a:t>
            </a:r>
            <a:r>
              <a:rPr lang="en-US" dirty="0">
                <a:solidFill>
                  <a:schemeClr val="accent2"/>
                </a:solidFill>
              </a:rPr>
              <a:t>as part of TeachKind’s lesson for </a:t>
            </a:r>
            <a:r>
              <a:rPr lang="en-US" dirty="0" smtClean="0">
                <a:solidFill>
                  <a:schemeClr val="accent2"/>
                </a:solidFill>
              </a:rPr>
              <a:t>grades K–2 </a:t>
            </a:r>
            <a:r>
              <a:rPr lang="en-US" dirty="0">
                <a:solidFill>
                  <a:schemeClr val="accent2"/>
                </a:solidFill>
              </a:rPr>
              <a:t>about the </a:t>
            </a:r>
            <a:r>
              <a:rPr lang="en-US" dirty="0" smtClean="0">
                <a:solidFill>
                  <a:schemeClr val="accent2"/>
                </a:solidFill>
              </a:rPr>
              <a:t>development of </a:t>
            </a:r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</a:rPr>
              <a:t>chick embryo. </a:t>
            </a:r>
            <a:r>
              <a:rPr lang="en-US" dirty="0">
                <a:solidFill>
                  <a:schemeClr val="accent2"/>
                </a:solidFill>
              </a:rPr>
              <a:t>We encourage you to use this free resource instead of </a:t>
            </a:r>
            <a:r>
              <a:rPr lang="en-US" dirty="0" smtClean="0">
                <a:solidFill>
                  <a:schemeClr val="accent2"/>
                </a:solidFill>
              </a:rPr>
              <a:t>live chicks. </a:t>
            </a:r>
            <a:r>
              <a:rPr lang="en-US" dirty="0">
                <a:solidFill>
                  <a:schemeClr val="accent2"/>
                </a:solidFill>
              </a:rPr>
              <a:t>For more </a:t>
            </a:r>
            <a:r>
              <a:rPr lang="en-US" dirty="0" smtClean="0">
                <a:solidFill>
                  <a:schemeClr val="accent2"/>
                </a:solidFill>
              </a:rPr>
              <a:t>information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free resources, </a:t>
            </a:r>
            <a:r>
              <a:rPr lang="en-US" dirty="0" smtClean="0">
                <a:solidFill>
                  <a:schemeClr val="accent2"/>
                </a:solidFill>
              </a:rPr>
              <a:t>please visit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TeachKind.org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or e-mail </a:t>
            </a:r>
            <a:r>
              <a:rPr lang="en-US" dirty="0">
                <a:solidFill>
                  <a:schemeClr val="accent2"/>
                </a:solidFill>
              </a:rPr>
              <a:t>us </a:t>
            </a:r>
            <a:r>
              <a:rPr lang="en-US" dirty="0" smtClean="0">
                <a:solidFill>
                  <a:schemeClr val="accent2"/>
                </a:solidFill>
              </a:rPr>
              <a:t>at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Info@teachkind.org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5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6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5</a:t>
            </a:r>
            <a:endParaRPr/>
          </a:p>
        </p:txBody>
      </p:sp>
      <p:sp>
        <p:nvSpPr>
          <p:cNvPr id="457" name="Google Shape;457;p56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Reproductive </a:t>
            </a:r>
            <a:r>
              <a:rPr lang="en-US" dirty="0">
                <a:solidFill>
                  <a:schemeClr val="accent2"/>
                </a:solidFill>
              </a:rPr>
              <a:t>organs </a:t>
            </a:r>
            <a:r>
              <a:rPr lang="en-US" dirty="0" smtClean="0">
                <a:solidFill>
                  <a:schemeClr val="accent2"/>
                </a:solidFill>
              </a:rPr>
              <a:t>begin to form.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Leg bones begin </a:t>
            </a:r>
            <a:r>
              <a:rPr lang="en-US" dirty="0">
                <a:solidFill>
                  <a:schemeClr val="accent2"/>
                </a:solidFill>
              </a:rPr>
              <a:t>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58" name="Google Shape;458;p56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86"/>
            <a:ext cx="3810002" cy="381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7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57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7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6</a:t>
            </a:r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457200" y="867905"/>
            <a:ext cx="4114800" cy="464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beak becomes visible.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wings bend </a:t>
            </a:r>
            <a:r>
              <a:rPr lang="en-US" dirty="0">
                <a:solidFill>
                  <a:schemeClr val="accent2"/>
                </a:solidFill>
              </a:rPr>
              <a:t>at the elbow.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Ribs </a:t>
            </a:r>
            <a:r>
              <a:rPr lang="en-US" dirty="0">
                <a:solidFill>
                  <a:schemeClr val="accent2"/>
                </a:solidFill>
              </a:rPr>
              <a:t>begin to appear.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“gizzard” begins </a:t>
            </a:r>
            <a:r>
              <a:rPr lang="en-US" dirty="0">
                <a:solidFill>
                  <a:schemeClr val="accent2"/>
                </a:solidFill>
              </a:rPr>
              <a:t>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intestines begin to loop.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70" name="Google Shape;470;p57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86"/>
            <a:ext cx="3810002" cy="381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5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8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7</a:t>
            </a:r>
            <a:endParaRPr/>
          </a:p>
        </p:txBody>
      </p:sp>
      <p:sp>
        <p:nvSpPr>
          <p:cNvPr id="481" name="Google Shape;481;p5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Feathers begin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legs bend </a:t>
            </a:r>
            <a:r>
              <a:rPr lang="en-US" dirty="0">
                <a:solidFill>
                  <a:schemeClr val="accent2"/>
                </a:solidFill>
              </a:rPr>
              <a:t>at the knee.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82" name="Google Shape;482;p58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75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0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0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60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0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8</a:t>
            </a:r>
            <a:endParaRPr/>
          </a:p>
        </p:txBody>
      </p:sp>
      <p:sp>
        <p:nvSpPr>
          <p:cNvPr id="505" name="Google Shape;505;p60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Feathers continue </a:t>
            </a:r>
            <a:r>
              <a:rPr lang="en-US" dirty="0">
                <a:solidFill>
                  <a:schemeClr val="accent2"/>
                </a:solidFill>
              </a:rPr>
              <a:t>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“egg tooth” begins to form.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Inner eyelids begin to form.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06" name="Google Shape;506;p60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6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1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9</a:t>
            </a:r>
            <a:endParaRPr/>
          </a:p>
        </p:txBody>
      </p:sp>
      <p:sp>
        <p:nvSpPr>
          <p:cNvPr id="517" name="Google Shape;517;p61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Upper eyelids begin to cover the eyes.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Kneecaps </a:t>
            </a:r>
            <a:r>
              <a:rPr lang="en-US" dirty="0">
                <a:solidFill>
                  <a:schemeClr val="accent2"/>
                </a:solidFill>
              </a:rPr>
              <a:t>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2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62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62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10</a:t>
            </a:r>
            <a:endParaRPr/>
          </a:p>
        </p:txBody>
      </p:sp>
      <p:sp>
        <p:nvSpPr>
          <p:cNvPr id="529" name="Google Shape;529;p62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Claws begin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“comb” </a:t>
            </a:r>
            <a:r>
              <a:rPr lang="en-US" dirty="0">
                <a:solidFill>
                  <a:schemeClr val="accent2"/>
                </a:solidFill>
              </a:rPr>
              <a:t>is visible.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Flight feathers appear.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Lower eyelids develop.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6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3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11</a:t>
            </a:r>
            <a:endParaRPr/>
          </a:p>
        </p:txBody>
      </p:sp>
      <p:sp>
        <p:nvSpPr>
          <p:cNvPr id="541" name="Google Shape;541;p6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claws </a:t>
            </a:r>
            <a:r>
              <a:rPr lang="en-US" dirty="0">
                <a:solidFill>
                  <a:schemeClr val="accent2"/>
                </a:solidFill>
              </a:rPr>
              <a:t>begin to curve downward.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bottoms </a:t>
            </a:r>
            <a:r>
              <a:rPr lang="en-US" dirty="0">
                <a:solidFill>
                  <a:schemeClr val="accent2"/>
                </a:solidFill>
              </a:rPr>
              <a:t>of the feet </a:t>
            </a:r>
            <a:r>
              <a:rPr lang="en-US" dirty="0" smtClean="0">
                <a:solidFill>
                  <a:schemeClr val="accent2"/>
                </a:solidFill>
              </a:rPr>
              <a:t>become </a:t>
            </a:r>
            <a:r>
              <a:rPr lang="en-US" dirty="0">
                <a:solidFill>
                  <a:schemeClr val="accent2"/>
                </a:solidFill>
              </a:rPr>
              <a:t>padded.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beak begins to harden.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42" name="Google Shape;542;p63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6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4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12</a:t>
            </a:r>
            <a:endParaRPr/>
          </a:p>
        </p:txBody>
      </p:sp>
      <p:sp>
        <p:nvSpPr>
          <p:cNvPr id="553" name="Google Shape;553;p6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>
                <a:solidFill>
                  <a:schemeClr val="accent2"/>
                </a:solidFill>
              </a:rPr>
              <a:t>Scales appear on the lower legs.</a:t>
            </a:r>
            <a:endParaRPr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>
                <a:solidFill>
                  <a:schemeClr val="accent2"/>
                </a:solidFill>
              </a:rPr>
              <a:t>The ribs begin to harden.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4" name="Google Shape;554;p64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6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5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13</a:t>
            </a:r>
            <a:endParaRPr/>
          </a:p>
        </p:txBody>
      </p:sp>
      <p:sp>
        <p:nvSpPr>
          <p:cNvPr id="565" name="Google Shape;565;p65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 “fingers” </a:t>
            </a:r>
            <a:r>
              <a:rPr lang="en-US" dirty="0">
                <a:solidFill>
                  <a:schemeClr val="accent2"/>
                </a:solidFill>
              </a:rPr>
              <a:t>of the wings </a:t>
            </a:r>
            <a:r>
              <a:rPr lang="en-US" dirty="0" smtClean="0">
                <a:solidFill>
                  <a:schemeClr val="accent2"/>
                </a:solidFill>
              </a:rPr>
              <a:t>continue to develop.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left and right collarbones fuse.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66" name="Google Shape;566;p65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6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6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14</a:t>
            </a:r>
            <a:endParaRPr/>
          </a:p>
        </p:txBody>
      </p:sp>
      <p:sp>
        <p:nvSpPr>
          <p:cNvPr id="577" name="Google Shape;577;p66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skull begins to harden.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8" name="Google Shape;578;p66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4015"/>
            <a:ext cx="3810002" cy="380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Objectives</a:t>
            </a:r>
            <a:endParaRPr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Students will be able to do the following: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❏"/>
            </a:pPr>
            <a:r>
              <a:rPr lang="en-US" sz="3600" dirty="0" smtClean="0">
                <a:solidFill>
                  <a:schemeClr val="accent2"/>
                </a:solidFill>
              </a:rPr>
              <a:t>Describe </a:t>
            </a:r>
            <a:r>
              <a:rPr lang="en-US" sz="3600" dirty="0">
                <a:solidFill>
                  <a:schemeClr val="accent2"/>
                </a:solidFill>
              </a:rPr>
              <a:t>the </a:t>
            </a:r>
            <a:r>
              <a:rPr lang="en-US" sz="3600" dirty="0" smtClean="0">
                <a:solidFill>
                  <a:schemeClr val="accent2"/>
                </a:solidFill>
              </a:rPr>
              <a:t>development of </a:t>
            </a:r>
            <a:r>
              <a:rPr lang="en-US" sz="3600" dirty="0">
                <a:solidFill>
                  <a:schemeClr val="accent2"/>
                </a:solidFill>
              </a:rPr>
              <a:t>a </a:t>
            </a:r>
            <a:r>
              <a:rPr lang="en-US" sz="3600" dirty="0" smtClean="0">
                <a:solidFill>
                  <a:schemeClr val="accent2"/>
                </a:solidFill>
              </a:rPr>
              <a:t>chick embryo</a:t>
            </a:r>
            <a:endParaRPr sz="3600"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❏"/>
            </a:pPr>
            <a:r>
              <a:rPr lang="en-US" sz="3600" dirty="0" smtClean="0">
                <a:solidFill>
                  <a:schemeClr val="accent2"/>
                </a:solidFill>
              </a:rPr>
              <a:t>Identify the parts </a:t>
            </a:r>
            <a:r>
              <a:rPr lang="en-US" sz="3600" dirty="0">
                <a:solidFill>
                  <a:schemeClr val="accent2"/>
                </a:solidFill>
              </a:rPr>
              <a:t>of a developing chicken</a:t>
            </a:r>
            <a:endParaRPr sz="3600"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❏"/>
            </a:pPr>
            <a:r>
              <a:rPr lang="en-US" sz="3600" dirty="0">
                <a:solidFill>
                  <a:schemeClr val="accent2"/>
                </a:solidFill>
              </a:rPr>
              <a:t>Describe the needs and wants of a </a:t>
            </a:r>
            <a:r>
              <a:rPr lang="en-US" sz="3600" dirty="0" smtClean="0">
                <a:solidFill>
                  <a:schemeClr val="accent2"/>
                </a:solidFill>
              </a:rPr>
              <a:t>chicken</a:t>
            </a:r>
            <a:endParaRPr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6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8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15</a:t>
            </a:r>
            <a:endParaRPr/>
          </a:p>
        </p:txBody>
      </p:sp>
      <p:sp>
        <p:nvSpPr>
          <p:cNvPr id="601" name="Google Shape;601;p6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scales, claws, and beak are becoming firm.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02" name="Google Shape;602;p68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9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9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69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9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6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16</a:t>
            </a:r>
            <a:endParaRPr/>
          </a:p>
        </p:txBody>
      </p:sp>
      <p:sp>
        <p:nvSpPr>
          <p:cNvPr id="613" name="Google Shape;613;p69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beak turns toward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“air </a:t>
            </a:r>
            <a:r>
              <a:rPr lang="en-US" dirty="0">
                <a:solidFill>
                  <a:schemeClr val="accent2"/>
                </a:solidFill>
              </a:rPr>
              <a:t>cell</a:t>
            </a:r>
            <a:r>
              <a:rPr lang="en-US" dirty="0" smtClean="0">
                <a:solidFill>
                  <a:schemeClr val="accent2"/>
                </a:solidFill>
              </a:rPr>
              <a:t>.” 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solidFill>
                  <a:schemeClr val="accent2"/>
                </a:solidFill>
              </a:rPr>
              <a:t>There </a:t>
            </a:r>
            <a:r>
              <a:rPr lang="en-US" dirty="0">
                <a:solidFill>
                  <a:schemeClr val="accent2"/>
                </a:solidFill>
              </a:rPr>
              <a:t>is </a:t>
            </a:r>
            <a:r>
              <a:rPr lang="en-US" dirty="0" smtClean="0">
                <a:solidFill>
                  <a:schemeClr val="accent2"/>
                </a:solidFill>
              </a:rPr>
              <a:t>a lot </a:t>
            </a:r>
            <a:r>
              <a:rPr lang="en-US" dirty="0">
                <a:solidFill>
                  <a:schemeClr val="accent2"/>
                </a:solidFill>
              </a:rPr>
              <a:t>of movement.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14" name="Google Shape;614;p69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0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0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70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70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7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17</a:t>
            </a:r>
            <a:endParaRPr/>
          </a:p>
        </p:txBody>
      </p:sp>
      <p:sp>
        <p:nvSpPr>
          <p:cNvPr id="625" name="Google Shape;625;p70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beak keeps turning toward </a:t>
            </a:r>
            <a:r>
              <a:rPr lang="en-US" dirty="0">
                <a:solidFill>
                  <a:schemeClr val="accent2"/>
                </a:solidFill>
              </a:rPr>
              <a:t>the air cell.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26" name="Google Shape;626;p70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86"/>
            <a:ext cx="3810002" cy="381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7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7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71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18</a:t>
            </a:r>
            <a:endParaRPr/>
          </a:p>
        </p:txBody>
      </p:sp>
      <p:sp>
        <p:nvSpPr>
          <p:cNvPr id="637" name="Google Shape;637;p71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beak breaks through the inner shell membrane. The embryo is preparing to hatch!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38" name="Google Shape;638;p71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4015"/>
            <a:ext cx="3810002" cy="380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2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2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72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2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19</a:t>
            </a:r>
            <a:endParaRPr/>
          </a:p>
        </p:txBody>
      </p:sp>
      <p:sp>
        <p:nvSpPr>
          <p:cNvPr id="649" name="Google Shape;649;p72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lungs begin to function.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0" name="Google Shape;650;p72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7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7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3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20</a:t>
            </a:r>
            <a:endParaRPr/>
          </a:p>
        </p:txBody>
      </p:sp>
      <p:sp>
        <p:nvSpPr>
          <p:cNvPr id="661" name="Google Shape;661;p7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3401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lungs use the air cell </a:t>
            </a:r>
            <a:r>
              <a:rPr lang="en-US" dirty="0" smtClean="0">
                <a:solidFill>
                  <a:schemeClr val="accent2"/>
                </a:solidFill>
              </a:rPr>
              <a:t>to breathe.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62" name="Google Shape;662;p73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7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0" name="Google Shape;670;p7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4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7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21</a:t>
            </a:r>
            <a:endParaRPr/>
          </a:p>
        </p:txBody>
      </p:sp>
      <p:sp>
        <p:nvSpPr>
          <p:cNvPr id="673" name="Google Shape;673;p7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neck begins to </a:t>
            </a:r>
            <a:r>
              <a:rPr lang="en-US" dirty="0" smtClean="0">
                <a:solidFill>
                  <a:schemeClr val="accent2"/>
                </a:solidFill>
              </a:rPr>
              <a:t>wiggle.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egg tooth breaks through the </a:t>
            </a:r>
            <a:r>
              <a:rPr lang="en-US" dirty="0" smtClean="0">
                <a:solidFill>
                  <a:schemeClr val="accent2"/>
                </a:solidFill>
              </a:rPr>
              <a:t>shell.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chick has hatched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74" name="Google Shape;674;p74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Key Vocabulary</a:t>
            </a:r>
            <a:endParaRPr dirty="0"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Domesticated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Needs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Wants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Sanctuary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Hen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Rooster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Chick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Embryo</a:t>
            </a:r>
            <a:endParaRPr dirty="0">
              <a:solidFill>
                <a:schemeClr val="accent2"/>
              </a:solidFill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Like dogs and cats, chickens are </a:t>
            </a:r>
            <a:r>
              <a:rPr lang="en-US" u="sng">
                <a:solidFill>
                  <a:schemeClr val="accent2"/>
                </a:solidFill>
              </a:rPr>
              <a:t>domesticated</a:t>
            </a:r>
            <a:r>
              <a:rPr lang="en-US">
                <a:solidFill>
                  <a:schemeClr val="accent2"/>
                </a:solidFill>
              </a:rPr>
              <a:t> animals. This means that they rely on humans to meet their </a:t>
            </a:r>
            <a:r>
              <a:rPr lang="en-US" u="sng">
                <a:solidFill>
                  <a:schemeClr val="accent2"/>
                </a:solidFill>
              </a:rPr>
              <a:t>needs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04" name="Google Shape;30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275" y="2689749"/>
            <a:ext cx="4747450" cy="31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16" name="Google Shape;316;p4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22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Like humans and all other animals, chickens need: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Food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Water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17" name="Google Shape;31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0000" y="1795976"/>
            <a:ext cx="4865200" cy="364891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457200" y="3063525"/>
            <a:ext cx="3600600" cy="22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Shelter 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Safety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Room </a:t>
            </a:r>
            <a:r>
              <a:rPr lang="en-US" dirty="0">
                <a:solidFill>
                  <a:schemeClr val="accent2"/>
                </a:solidFill>
              </a:rPr>
              <a:t>to move </a:t>
            </a:r>
            <a:r>
              <a:rPr lang="en-US" dirty="0" smtClean="0">
                <a:solidFill>
                  <a:schemeClr val="accent2"/>
                </a:solidFill>
              </a:rPr>
              <a:t>around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Their mothers!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5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Chickens also have </a:t>
            </a:r>
            <a:r>
              <a:rPr lang="en-US" u="sng" dirty="0" smtClean="0">
                <a:solidFill>
                  <a:schemeClr val="accent2"/>
                </a:solidFill>
              </a:rPr>
              <a:t>wants</a:t>
            </a:r>
            <a:r>
              <a:rPr lang="en-US" dirty="0" smtClean="0">
                <a:solidFill>
                  <a:schemeClr val="accent2"/>
                </a:solidFill>
              </a:rPr>
              <a:t> like these: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4353425" y="1741375"/>
            <a:ext cx="47907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Being </a:t>
            </a:r>
            <a:r>
              <a:rPr lang="en-US" dirty="0">
                <a:solidFill>
                  <a:schemeClr val="accent2"/>
                </a:solidFill>
              </a:rPr>
              <a:t>with their </a:t>
            </a:r>
            <a:r>
              <a:rPr lang="en-US" dirty="0" smtClean="0">
                <a:solidFill>
                  <a:schemeClr val="accent2"/>
                </a:solidFill>
              </a:rPr>
              <a:t>family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Taking dust baths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Stretching their wings</a:t>
            </a:r>
            <a:endParaRPr dirty="0" smtClean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Looking </a:t>
            </a:r>
            <a:r>
              <a:rPr lang="en-US" dirty="0">
                <a:solidFill>
                  <a:schemeClr val="accent2"/>
                </a:solidFill>
              </a:rPr>
              <a:t>for yummy things to </a:t>
            </a:r>
            <a:r>
              <a:rPr lang="en-US" dirty="0" smtClean="0">
                <a:solidFill>
                  <a:schemeClr val="accent2"/>
                </a:solidFill>
              </a:rPr>
              <a:t>eat in the grass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30" name="Google Shape;33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275" y="1744711"/>
            <a:ext cx="4061150" cy="261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Most chickens live on large </a:t>
            </a:r>
            <a:r>
              <a:rPr lang="en-US" dirty="0" smtClean="0">
                <a:solidFill>
                  <a:schemeClr val="accent2"/>
                </a:solidFill>
              </a:rPr>
              <a:t>factory farms, </a:t>
            </a:r>
            <a:r>
              <a:rPr lang="en-US" dirty="0">
                <a:solidFill>
                  <a:schemeClr val="accent2"/>
                </a:solidFill>
              </a:rPr>
              <a:t>where many of their needs and wants are not met.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highlight>
                <a:srgbClr val="00FFFF"/>
              </a:highlight>
            </a:endParaRPr>
          </a:p>
        </p:txBody>
      </p:sp>
      <p:pic>
        <p:nvPicPr>
          <p:cNvPr id="1026" name="Picture 2" descr="https://www.peta.org/wp-content/uploads/2015/04/iStock_000016203167_xalanx2-602x4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48" y="2736163"/>
            <a:ext cx="4537903" cy="30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7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47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7"/>
          <p:cNvPicPr preferRelativeResize="0"/>
          <p:nvPr/>
        </p:nvPicPr>
        <p:blipFill rotWithShape="1">
          <a:blip r:embed="rId4">
            <a:alphaModFix/>
          </a:blip>
          <a:srcRect l="15760" t="17578" r="15382" b="17887"/>
          <a:stretch/>
        </p:blipFill>
        <p:spPr>
          <a:xfrm>
            <a:off x="7788525" y="6219963"/>
            <a:ext cx="1355476" cy="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457200" y="1020899"/>
            <a:ext cx="8229600" cy="169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Some chickens are lucky enough to live </a:t>
            </a:r>
            <a:r>
              <a:rPr lang="en-US" dirty="0" smtClean="0">
                <a:solidFill>
                  <a:schemeClr val="accent2"/>
                </a:solidFill>
              </a:rPr>
              <a:t>in </a:t>
            </a:r>
            <a:r>
              <a:rPr lang="en-US" u="sng" dirty="0" smtClean="0">
                <a:solidFill>
                  <a:schemeClr val="accent2"/>
                </a:solidFill>
              </a:rPr>
              <a:t>sanctuaries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where all </a:t>
            </a:r>
            <a:r>
              <a:rPr lang="en-US" dirty="0" smtClean="0">
                <a:solidFill>
                  <a:schemeClr val="accent2"/>
                </a:solidFill>
              </a:rPr>
              <a:t>their </a:t>
            </a:r>
            <a:r>
              <a:rPr lang="en-US" dirty="0">
                <a:solidFill>
                  <a:schemeClr val="accent2"/>
                </a:solidFill>
              </a:rPr>
              <a:t>needs and wants </a:t>
            </a:r>
            <a:r>
              <a:rPr lang="en-US" i="1" dirty="0">
                <a:solidFill>
                  <a:schemeClr val="accent2"/>
                </a:solidFill>
              </a:rPr>
              <a:t>are</a:t>
            </a:r>
            <a:r>
              <a:rPr lang="en-US" dirty="0">
                <a:solidFill>
                  <a:schemeClr val="accent2"/>
                </a:solidFill>
              </a:rPr>
              <a:t> met.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highlight>
                <a:srgbClr val="00FFFF"/>
              </a:highlight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6230" y="2712201"/>
            <a:ext cx="4891540" cy="313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BE0E3"/>
      </a:hlink>
      <a:folHlink>
        <a:srgbClr val="CDCD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C64AF9E407E45889B14A37D830B51" ma:contentTypeVersion="12" ma:contentTypeDescription="Create a new document." ma:contentTypeScope="" ma:versionID="11ec737db17b51f85f31e374631452b3">
  <xsd:schema xmlns:xsd="http://www.w3.org/2001/XMLSchema" xmlns:xs="http://www.w3.org/2001/XMLSchema" xmlns:p="http://schemas.microsoft.com/office/2006/metadata/properties" xmlns:ns3="23afe0ee-8058-496d-8a8a-684adc4c4230" xmlns:ns4="0a26f57b-cf40-4f6d-91c2-d02478a172bd" targetNamespace="http://schemas.microsoft.com/office/2006/metadata/properties" ma:root="true" ma:fieldsID="a23f6de7e06fe8ce1fb12f8a35d8de60" ns3:_="" ns4:_="">
    <xsd:import namespace="23afe0ee-8058-496d-8a8a-684adc4c4230"/>
    <xsd:import namespace="0a26f57b-cf40-4f6d-91c2-d02478a172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fe0ee-8058-496d-8a8a-684adc4c42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6f57b-cf40-4f6d-91c2-d02478a17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47BA2-97D2-402B-A9D4-1FA2DDBF6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67AFE2-B46B-43F7-BFE9-9A145E52BB04}">
  <ds:schemaRefs>
    <ds:schemaRef ds:uri="http://schemas.microsoft.com/office/2006/documentManagement/types"/>
    <ds:schemaRef ds:uri="http://purl.org/dc/elements/1.1/"/>
    <ds:schemaRef ds:uri="0a26f57b-cf40-4f6d-91c2-d02478a172bd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afe0ee-8058-496d-8a8a-684adc4c4230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ECE642-5063-4D6C-ADA0-ECD543187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fe0ee-8058-496d-8a8a-684adc4c4230"/>
    <ds:schemaRef ds:uri="0a26f57b-cf40-4f6d-91c2-d02478a17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852</Words>
  <Application>Microsoft Office PowerPoint</Application>
  <PresentationFormat>On-screen Show (4:3)</PresentationFormat>
  <Paragraphs>124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Times</vt:lpstr>
      <vt:lpstr>Century Gothic</vt:lpstr>
      <vt:lpstr>Arial</vt:lpstr>
      <vt:lpstr>Wingdings</vt:lpstr>
      <vt:lpstr>Blank Presentation</vt:lpstr>
      <vt:lpstr>The Hatching of a Chick </vt:lpstr>
      <vt:lpstr>Attention, kind teachers:</vt:lpstr>
      <vt:lpstr>Objectives</vt:lpstr>
      <vt:lpstr>Key Vocabulary</vt:lpstr>
      <vt:lpstr>Chicken Facts</vt:lpstr>
      <vt:lpstr>Chicken Facts</vt:lpstr>
      <vt:lpstr>Chicken Facts</vt:lpstr>
      <vt:lpstr>Chicken Facts</vt:lpstr>
      <vt:lpstr>Chicken Facts</vt:lpstr>
      <vt:lpstr>If you were a chicken ...</vt:lpstr>
      <vt:lpstr>Chicken Facts</vt:lpstr>
      <vt:lpstr>Chicken Facts</vt:lpstr>
      <vt:lpstr>Chicken Facts</vt:lpstr>
      <vt:lpstr>Chicken Facts</vt:lpstr>
      <vt:lpstr>Chicken Facts</vt:lpstr>
      <vt:lpstr>Day 1</vt:lpstr>
      <vt:lpstr>Day 2</vt:lpstr>
      <vt:lpstr>Day 3</vt:lpstr>
      <vt:lpstr>Day 4</vt:lpstr>
      <vt:lpstr>Day 5</vt:lpstr>
      <vt:lpstr>Day 6</vt:lpstr>
      <vt:lpstr>Day 7</vt:lpstr>
      <vt:lpstr>Day 8</vt:lpstr>
      <vt:lpstr>Day 9</vt:lpstr>
      <vt:lpstr>Day 10</vt:lpstr>
      <vt:lpstr>Day 11</vt:lpstr>
      <vt:lpstr>Day 12</vt:lpstr>
      <vt:lpstr>Day 13</vt:lpstr>
      <vt:lpstr>Day 14</vt:lpstr>
      <vt:lpstr>Day 15</vt:lpstr>
      <vt:lpstr>Day 16</vt:lpstr>
      <vt:lpstr>Day 17</vt:lpstr>
      <vt:lpstr>Day 18</vt:lpstr>
      <vt:lpstr>Day 19</vt:lpstr>
      <vt:lpstr>Day 20</vt:lpstr>
      <vt:lpstr>Day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Cycle of a Chicken</dc:title>
  <dc:creator>Karen Porreca</dc:creator>
  <cp:lastModifiedBy>Andrew Burton</cp:lastModifiedBy>
  <cp:revision>27</cp:revision>
  <dcterms:modified xsi:type="dcterms:W3CDTF">2022-05-05T17:34:59Z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0x010100250C64AF9E407E45889B14A37D830B51</vt:lpwstr>
  </property>
</Properties>
</file>